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27"/>
  </p:notesMasterIdLst>
  <p:handoutMasterIdLst>
    <p:handoutMasterId r:id="rId28"/>
  </p:handoutMasterIdLst>
  <p:sldIdLst>
    <p:sldId id="292" r:id="rId5"/>
    <p:sldId id="291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293" r:id="rId2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820"/>
    <a:srgbClr val="A5300F"/>
    <a:srgbClr val="8CA085"/>
    <a:srgbClr val="E6CBA0"/>
    <a:srgbClr val="FBFBFB"/>
    <a:srgbClr val="738AC3"/>
    <a:srgbClr val="B5C1DF"/>
    <a:srgbClr val="374D81"/>
    <a:srgbClr val="E98B0D"/>
    <a:srgbClr val="E297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4639" autoAdjust="0"/>
  </p:normalViewPr>
  <p:slideViewPr>
    <p:cSldViewPr snapToGrid="0">
      <p:cViewPr varScale="1">
        <p:scale>
          <a:sx n="83" d="100"/>
          <a:sy n="83" d="100"/>
        </p:scale>
        <p:origin x="6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t>02/07/2026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02/07/2026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t>02/07/2026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9679" y="-581891"/>
            <a:ext cx="6973455" cy="3227514"/>
          </a:xfrm>
        </p:spPr>
        <p:txBody>
          <a:bodyPr>
            <a:normAutofit/>
          </a:bodyPr>
          <a:lstStyle/>
          <a:p>
            <a:pPr algn="ctr"/>
            <a:r>
              <a:rPr lang="it-IT" sz="4800">
                <a:latin typeface="Times New Roman" panose="02020603050405020304" pitchFamily="18" charset="0"/>
                <a:cs typeface="Times New Roman" panose="02020603050405020304" pitchFamily="18" charset="0"/>
              </a:rPr>
              <a:t>Complicanze incredibili d’oltremare: una DCP che torna e ritorna</a:t>
            </a:r>
            <a:endParaRPr lang="it-IT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5CD26F41-0DFD-EE53-ED8E-31204E13C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679" y="4988560"/>
            <a:ext cx="7132321" cy="186944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FD379AB-D4EA-EA50-499D-EDE7AAD6E521}"/>
              </a:ext>
            </a:extLst>
          </p:cNvPr>
          <p:cNvSpPr txBox="1"/>
          <p:nvPr/>
        </p:nvSpPr>
        <p:spPr>
          <a:xfrm>
            <a:off x="5794893" y="3032261"/>
            <a:ext cx="56618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Dott.ssa Giulia Duranti</a:t>
            </a:r>
          </a:p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 HM Sanchinarro, Madrid</a:t>
            </a:r>
          </a:p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Cirugia General</a:t>
            </a:r>
          </a:p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Dott. E Vicente</a:t>
            </a:r>
          </a:p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Scuola di specializzazione Chirurgia generale </a:t>
            </a:r>
          </a:p>
          <a:p>
            <a:pPr algn="ctr"/>
            <a:r>
              <a:rPr lang="it-IT" sz="1400" i="1">
                <a:solidFill>
                  <a:srgbClr val="9B38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Sapienza di Roma</a:t>
            </a:r>
            <a:endParaRPr lang="es-ES" sz="1400" i="1">
              <a:solidFill>
                <a:srgbClr val="9B38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A8C1F-3C75-6DE9-820C-9042241C7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837D454-E7B9-8673-C15D-4F18C7D52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Terapia Intensiva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0FE663B8-EA90-C456-156A-1F861B1840A9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A7FDE5-F0A1-DF35-ACED-26068F59AC05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F2FBD6C-28B2-8ECC-03AE-A103A4A8F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0ED0B2B-BD79-9DE3-74FA-76E070796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5971F3B-942E-66DF-2C17-1E190FBA5F1E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8F6E7DC-F583-AAED-AF2B-328D2E1AC220}"/>
              </a:ext>
            </a:extLst>
          </p:cNvPr>
          <p:cNvSpPr txBox="1"/>
          <p:nvPr/>
        </p:nvSpPr>
        <p:spPr>
          <a:xfrm>
            <a:off x="443345" y="1623848"/>
            <a:ext cx="11333019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/>
          </a:p>
          <a:p>
            <a:endParaRPr lang="it-IT"/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Durante la degenza in Terapia Intensiva persistenza di tachicardia e ipotensione.</a:t>
            </a: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addominale: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presenza di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stravaso di mezzo di contrasto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endovenoso in sede mediale rispetto alla piccola curvatura del corpo gastrico, compatibile con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sanguinamento attivo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. Si osservano inoltre estese aree ipocaptanti nella milza, compatibili con infarti splenici.</a:t>
            </a: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Radiologia interventistica: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aortografia e un'arteriografia selettiva del tronco celiaco, dell'arteria mesenterica superiore (AMS), delle arterie freniche e delle arterie gastriche,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senza evidenziare focolai di stravaso arterioso né segni di sanguinamento attivo.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/>
              <a:t> </a:t>
            </a:r>
            <a:endParaRPr lang="it-IT">
              <a:latin typeface="Avenir Next LT Pro" panose="020B0504020202020204" pitchFamily="34" charset="77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BD3B2EC-E5CD-C960-BCBC-AF725FC82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6152" name="Picture 8" descr="BIASSONO CIVICA: PERLE DAL CONSIGLIO">
            <a:extLst>
              <a:ext uri="{FF2B5EF4-FFF2-40B4-BE49-F238E27FC236}">
                <a16:creationId xmlns:a16="http://schemas.microsoft.com/office/drawing/2014/main" id="{D8A44880-57F1-A212-CA1F-BBB72BC5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543" y="3421782"/>
            <a:ext cx="1502054" cy="15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4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03D0C-F1DC-8795-5969-9DA862383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22EAB60-910C-B647-66DD-FC6A60DB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45A2A42C-D2CA-B483-C8D5-72D2C71B5DDB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E021E39-6AEC-1DFB-8E93-1E0C36031439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3614069-7FE5-CE6A-8445-FF3823A50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46B759C-94F3-8327-2A27-0783AA4E5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1C0FE48-C8CC-FD86-781D-5578764E7765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548542B-9727-C1CC-81BD-8C73F481498C}"/>
              </a:ext>
            </a:extLst>
          </p:cNvPr>
          <p:cNvSpPr txBox="1"/>
          <p:nvPr/>
        </p:nvSpPr>
        <p:spPr>
          <a:xfrm>
            <a:off x="443345" y="1623848"/>
            <a:ext cx="1133301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02/03 19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per tentare di controllare il focolaio.</a:t>
            </a: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Reperti intraoperatori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: ematoma in ipocondrio sinistro esteso per via transmesocolica in prossimità dell'anastomosi gastro-digiunale, associato a materiale purulento. È stato effettuato un lavaggio chirurgico e posizionamento dei drenaggi.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09/03 26 GPO TC di controllo: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senza reperti patologici di rilievo.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12/03 29 GPO Esame colturale di materiale purulento positivo per Candida spp. e ritardo dello svuotamento gastrico</a:t>
            </a: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9FF0114-D85E-AEBB-F646-001BA874B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7" name="Picture 2" descr="Carta da Parati Chirurghi in sala operatoria - PIXERS.IT">
            <a:extLst>
              <a:ext uri="{FF2B5EF4-FFF2-40B4-BE49-F238E27FC236}">
                <a16:creationId xmlns:a16="http://schemas.microsoft.com/office/drawing/2014/main" id="{139EEA2A-CE1A-19DD-8EAF-2407FCAE0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589" y="3286461"/>
            <a:ext cx="1801091" cy="19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27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A1303-9585-C631-1668-AE84DC1A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5A9F69A-C535-0A86-80B2-0ECE62C1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EGDS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9EC4F306-2A05-B5B7-12C1-40B7414BA450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0837F98-C94C-7019-A815-EBD970AACBC5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3226A5F-26DF-E3B5-A974-9EDE427A4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093F890-9928-845B-F13C-2D248E454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67CED5B-6B7C-4F3A-B555-D63A14889A75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68ED74B-C7DE-A2AD-A032-96C2F92FE0D6}"/>
              </a:ext>
            </a:extLst>
          </p:cNvPr>
          <p:cNvSpPr txBox="1"/>
          <p:nvPr/>
        </p:nvSpPr>
        <p:spPr>
          <a:xfrm>
            <a:off x="443345" y="1574040"/>
            <a:ext cx="1133301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17/03 34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EGDS di controllo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sulla parete inferiore dell'anastomosi si osserva un piccolo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tramite anastomotico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che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comunica con una cavità dall'aspetto necrotico, contenente materiale chirurgico e spirali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posizionati durante una precedente embolizzazione. Al ritiro dell'endoscopio stillicidio ematico dal margine inferiore dell'anastomosi, che si arresta dopo iniezione di adrenalina.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17/03 34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ispessimento parete del moncone gastrico, senza possibilità di evidenziare un'eventuale soluzione di continuità. Piccole bolle aeree al di sotto del lobo sinistro del fegato.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A1CB42A-5755-AD6E-6EDB-F7E5AF81C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51" t="32470" r="33262" b="47540"/>
          <a:stretch>
            <a:fillRect/>
          </a:stretch>
        </p:blipFill>
        <p:spPr>
          <a:xfrm>
            <a:off x="486017" y="4239493"/>
            <a:ext cx="4810576" cy="179936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4BF3BEF-2E80-5DEB-526D-EA01926A4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5" t="58975" r="30480" b="22915"/>
          <a:stretch>
            <a:fillRect/>
          </a:stretch>
        </p:blipFill>
        <p:spPr>
          <a:xfrm>
            <a:off x="6203479" y="4378799"/>
            <a:ext cx="5706317" cy="165761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E25BB3-DEF8-5F7A-4B5E-562AE15AF0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691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E72DE-784B-B721-8C68-BEEF0E657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A1239C-AF67-5DBC-AA81-8BD38B1DC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EGDS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63C467A-4CB3-2095-CF10-B3D0474D7D2A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A61D1E7-EB25-107A-41B0-47ED3FE3A0E0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61B767E-3B1C-D8A7-6B20-3EAF1626B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C85AAD2-7251-5A8F-37B0-CEA34EE62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A984DD-C92D-3F8C-FC66-4BAC80DDF35C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235AFAB-D0C5-8F09-8178-BF437B50C29B}"/>
              </a:ext>
            </a:extLst>
          </p:cNvPr>
          <p:cNvSpPr txBox="1"/>
          <p:nvPr/>
        </p:nvSpPr>
        <p:spPr>
          <a:xfrm>
            <a:off x="443345" y="1574040"/>
            <a:ext cx="11333019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Paziente emodinamicamente stabile. Digiuno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19/03 36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EGDS di controllo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Sulla parete inferiore dell'anastomosi si osserva un piccolo orifizio anastomotico che comunica con una cavità dall'aspetto necrotico, contenente materiale chirurgico e spirali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(di dimensioni ridotte rispetto all'esame precedente).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Somministrazione di mezzo di contrasto idrosolubile dalla cavità gastrica evidenziando un piccolo stravaso di mdc, che opacizza il drenaggio addominale</a:t>
            </a:r>
            <a:r>
              <a:rPr lang="it-IT"/>
              <a:t>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F9EABC9-A822-D112-753F-9DFF2891AC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9" t="32823" r="50460" b="44083"/>
          <a:stretch>
            <a:fillRect/>
          </a:stretch>
        </p:blipFill>
        <p:spPr>
          <a:xfrm>
            <a:off x="274320" y="4160636"/>
            <a:ext cx="2761670" cy="182477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F065267-5881-A8AA-9B0A-DDFEA4647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2" t="34497" r="33634" b="47791"/>
          <a:stretch>
            <a:fillRect/>
          </a:stretch>
        </p:blipFill>
        <p:spPr>
          <a:xfrm>
            <a:off x="4143511" y="4244165"/>
            <a:ext cx="2608271" cy="145113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9508AD8-B6D3-9772-7ED1-2BBFFAB78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9" t="54875" r="31741" b="17546"/>
          <a:stretch>
            <a:fillRect/>
          </a:stretch>
        </p:blipFill>
        <p:spPr>
          <a:xfrm>
            <a:off x="7320482" y="3847943"/>
            <a:ext cx="4597198" cy="215178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F836562-ED82-ED85-B7B2-9643FDA5D9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946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ABAC0-7F3C-E9E4-036C-8C90DDAB9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876C8C-373C-1267-8D60-D054FFD6F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EGDS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9777762-CE14-8B4E-152A-883ED5CE50AF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38E950F-1566-41A5-182E-3FC229EE5A1A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CDC1FFF-EF3A-6DFC-FFE6-6DB37E0F1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46B2A42-D2BB-4F26-0933-389C19BAB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E3DE2A2-1FEC-761C-BB1B-A13D2BB68278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1F93D60-4887-D4F9-16CB-F07989CFDD0E}"/>
              </a:ext>
            </a:extLst>
          </p:cNvPr>
          <p:cNvSpPr txBox="1"/>
          <p:nvPr/>
        </p:nvSpPr>
        <p:spPr>
          <a:xfrm>
            <a:off x="443345" y="1574040"/>
            <a:ext cx="11333019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23/03 40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addome con m.d.c. orale e ev.: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Immagine suggestiva di una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piccolo stravaso di mezzo di contrasto a livello dell'anastomosi gastrica,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con una modesta quantità di contrasto libero e bolle aeree localizzate tra il moncone gastrico e il moncone pancreatico. Bolle aeree al di sotto del lobo sinistro del fegato.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27/03 44 GPO.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Somministrazione orale di blu di metilene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u="sng">
                <a:latin typeface="Times New Roman" panose="02020603050405020304" pitchFamily="18" charset="0"/>
                <a:cs typeface="Times New Roman" panose="02020603050405020304" pitchFamily="18" charset="0"/>
              </a:rPr>
              <a:t>con fuoriuscita di contrasto dal drenaggio addominale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09407A4-C76E-F4F4-52CE-ADD034BFD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7170" name="Picture 2" descr="Características del azul de metileno: composición y propiedades – Dioxnatur">
            <a:extLst>
              <a:ext uri="{FF2B5EF4-FFF2-40B4-BE49-F238E27FC236}">
                <a16:creationId xmlns:a16="http://schemas.microsoft.com/office/drawing/2014/main" id="{0F0E2D56-FE72-78EC-CB4E-474E9D8B3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255" y="3828309"/>
            <a:ext cx="4922982" cy="227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904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CED71-8403-42C3-A517-0F4C4F9D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DED61D1-2982-8A63-B542-4C669B6A3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EGDS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11A3782D-5CF0-B213-3BC5-46FAABCEDE3A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11F3AC-233F-0FDD-0F38-02DDA6B13104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4932C92-3189-2C01-7132-F8171E6E7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4C956D2-DD4B-06FC-DF4E-C4A65393A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82CA3BA-7A95-FF92-8182-369789229059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19B331C-BBAC-DCEF-95E1-32F55BC39B20}"/>
              </a:ext>
            </a:extLst>
          </p:cNvPr>
          <p:cNvSpPr txBox="1"/>
          <p:nvPr/>
        </p:nvSpPr>
        <p:spPr>
          <a:xfrm>
            <a:off x="443345" y="1574040"/>
            <a:ext cx="11333019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30/03 46 GPO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 EGDS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Sulla parete inferiore dell'anastomosi si osserva un piccolo orifizio anastomotico che comunica con una cavità dall'aspetto necrotico, contenente materiale chirurgico e spirali di una precedente embolizzazione,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stabile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rispetto ai precedenti esami.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7940D7E-B950-3456-CF2B-99EC4520C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9" t="11331" r="27713" b="64892"/>
          <a:stretch>
            <a:fillRect/>
          </a:stretch>
        </p:blipFill>
        <p:spPr>
          <a:xfrm>
            <a:off x="187959" y="3731497"/>
            <a:ext cx="5819608" cy="177256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84D45E-1273-429E-6BCE-FBC85881A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9" t="41326" r="27713" b="33301"/>
          <a:stretch>
            <a:fillRect/>
          </a:stretch>
        </p:blipFill>
        <p:spPr>
          <a:xfrm>
            <a:off x="6059043" y="3648372"/>
            <a:ext cx="5819608" cy="189418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EA0876B-5E46-0B39-89E2-0188A8EB2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69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D15EA-E871-AE52-C03F-8E3D097A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CBE24FD-C2F0-0738-218B-7DDA209FF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3DE793D5-FB30-FE27-E11C-CB3F1B69786D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9D6914-C3FA-1445-4AAE-BF523F12ACF1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FE13C87-8B6D-C93C-F374-78D37EFF6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8F80A35-CD1C-BB31-DE7E-7F5FF4305A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82AF4B-8710-9A7C-F72B-90E3B879E50A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531D87-C402-2849-36B6-1B284E114453}"/>
              </a:ext>
            </a:extLst>
          </p:cNvPr>
          <p:cNvSpPr txBox="1"/>
          <p:nvPr/>
        </p:nvSpPr>
        <p:spPr>
          <a:xfrm>
            <a:off x="443345" y="1574040"/>
            <a:ext cx="6077527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30/03 46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persiste una piccola bolla aerea al di sotto del lobo sinistro del fegato. Esame non conclusivo per la valutare di una possibile stravaso a livello della sutura gastrica, già visibile alla TC precedente, per intolleranza all’alimentazione orale della paziente.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01/04 47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Laparotomia esplorativa e riconfezionamento della gastroenteroanastomosi Roux &amp; Y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Reperti intraoperatori: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deiscenza della parete posteriore della gastro-enteroanastomosi. Ricostruzione  gastro-enteroanastomosi secondo Roux &amp; Y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10" name="Video Project 1">
            <a:hlinkClick r:id="" action="ppaction://media"/>
            <a:extLst>
              <a:ext uri="{FF2B5EF4-FFF2-40B4-BE49-F238E27FC236}">
                <a16:creationId xmlns:a16="http://schemas.microsoft.com/office/drawing/2014/main" id="{6DE93765-9751-2C8C-D432-477840C15D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4821" y="1908192"/>
            <a:ext cx="4218344" cy="402914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CA6DE28-EED0-D43D-9FE6-03A3F5BA6D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7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D15EA-E871-AE52-C03F-8E3D097AB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CBE24FD-C2F0-0738-218B-7DDA209FF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Post Operatorio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3DE793D5-FB30-FE27-E11C-CB3F1B69786D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9D6914-C3FA-1445-4AAE-BF523F12ACF1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CFE13C87-8B6D-C93C-F374-78D37EFF6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8F80A35-CD1C-BB31-DE7E-7F5FF4305A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082AF4B-8710-9A7C-F72B-90E3B879E50A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531D87-C402-2849-36B6-1B284E114453}"/>
              </a:ext>
            </a:extLst>
          </p:cNvPr>
          <p:cNvSpPr txBox="1"/>
          <p:nvPr/>
        </p:nvSpPr>
        <p:spPr>
          <a:xfrm>
            <a:off x="443345" y="1574040"/>
            <a:ext cx="11416146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Decorso postoperatorio con ritardo dello svuotamento gastrico.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07/04 53 GPO </a:t>
            </a: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addome di controllo con contrasto orale e ev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alterazioni postchirurgiche recenti con presenza di raccolta fluida loculata in prossimità della gastro-enteroanastomosi, senza che il mezzo di contrasto orale somministrato abbia raggiunto tale sede.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08/04 54 GPO. Rimozione dei drenaggi e di SNG, con progressione dell’alimentazione</a:t>
            </a:r>
            <a:r>
              <a:rPr lang="es-ES" u="sng">
                <a:latin typeface="Times New Roman" panose="02020603050405020304" pitchFamily="18" charset="0"/>
                <a:cs typeface="Times New Roman" panose="02020603050405020304" pitchFamily="18" charset="0"/>
              </a:rPr>
              <a:t>. Infezione della ferita chirurgica</a:t>
            </a:r>
          </a:p>
          <a:p>
            <a:endParaRPr lang="es-E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Nei giorni successivi, episodi di vomito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Digiuno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4078D9C-DEE7-4BA7-2797-024BBC277F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6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24F2B-21B2-91CC-0A9D-CE8DFDFB7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B2AC955-D0B2-1C9C-1D76-EA8E64000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Post Operatorio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718AD75-B034-E4EF-BC7A-76032DAC3670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EF36AF-5AEB-319C-C03F-FE6D0AFA3BFD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3C449CE-82DA-9496-5DA9-A1E902E28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19CCF9E-6881-9568-4B80-955433E6C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8066C7F-12D7-226C-1CFD-F787813C237E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373E7AB-BCAF-5489-BDEA-6A9D3803A489}"/>
              </a:ext>
            </a:extLst>
          </p:cNvPr>
          <p:cNvSpPr txBox="1"/>
          <p:nvPr/>
        </p:nvSpPr>
        <p:spPr>
          <a:xfrm>
            <a:off x="443346" y="1574040"/>
            <a:ext cx="7001164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13/04 59 GPO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Studio radiologico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passaggio di contrasto orale attraverso la gastro-enteroanastomosi, senza evidenza di spandimenti.</a:t>
            </a:r>
          </a:p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addome con contrasto ev.: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Riduzione della raccolta lateralmente al moncone gastrico.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aumento di volume di una lesione ipodensa nel fegato destro, in sede intersegmentaria VII–VI.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Progressivo miglioramento con buona tolleranza all’alimentazione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Anatomía patologica: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Adenocarcinoma duttale </a:t>
            </a:r>
            <a:r>
              <a:rPr lang="es-ES" u="sng">
                <a:latin typeface="Times New Roman" panose="02020603050405020304" pitchFamily="18" charset="0"/>
                <a:cs typeface="Times New Roman" panose="02020603050405020304" pitchFamily="18" charset="0"/>
              </a:rPr>
              <a:t>pT2N0M0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23/04 69 GPO Dimissione.</a:t>
            </a:r>
          </a:p>
          <a:p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 descr="Immagine che contiene lastra dei raggi X, Imaging medicale, medico, radiologia&#10;&#10;Il contenuto generato dall'IA potrebbe non essere corretto.">
            <a:extLst>
              <a:ext uri="{FF2B5EF4-FFF2-40B4-BE49-F238E27FC236}">
                <a16:creationId xmlns:a16="http://schemas.microsoft.com/office/drawing/2014/main" id="{A142D0C8-F69A-D5C9-5964-152DE0F0C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"/>
          <a:stretch>
            <a:fillRect/>
          </a:stretch>
        </p:blipFill>
        <p:spPr>
          <a:xfrm>
            <a:off x="7760529" y="2304597"/>
            <a:ext cx="4032461" cy="366209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60320D2-3595-0542-62A2-04BEE62A9E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21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48887-F1C0-68E4-10B7-FEE339BC3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BA7E9F0-BECA-7742-CEB6-F2B9303BA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Ambulatorio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6E3258D-82AE-AFFF-0A3F-81633970BE29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BC2A6C5-2EDD-DFC2-433F-E99145DFC34D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AA6A160-4515-6F62-DB38-5FB549FB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3C8B46A-F376-EF63-C371-CE2215C13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A02964A-34AD-9812-F67C-60E84707DCAA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FC1BB6-690C-DB84-FB95-278D6DE73E3E}"/>
              </a:ext>
            </a:extLst>
          </p:cNvPr>
          <p:cNvSpPr txBox="1"/>
          <p:nvPr/>
        </p:nvSpPr>
        <p:spPr>
          <a:xfrm>
            <a:off x="443345" y="1574040"/>
            <a:ext cx="11573163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addominale di controllo</a:t>
            </a:r>
            <a:r>
              <a:rPr lang="it-IT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 riduzione del volume della raccolta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nota adiacente al moncone gastrico, con persistenza di bolle di gas al suo interno. […] Sembra esistere una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comunicazione tramite un tragitto fistoloso con la parete dello stomaco.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[…] Si continuano a identificare diverse lesioni focali epatiche di natura cistica. Si osserva un aumento dell’attenuazione del grasso alla radice del mesentere, con numerose adenopatie mesenteriche stabili. […]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Si evidenzia inoltre un ispessimento del peritoneo con una formazione a maggiore densità nel quadrante inferiore destro di 2,5 cm e lieve ispessimento a livello della riflessione peritoneale pelvica.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Marcatori Tumorali: </a:t>
            </a:r>
            <a:r>
              <a:rPr lang="es-ES" u="sng">
                <a:latin typeface="Times New Roman" panose="02020603050405020304" pitchFamily="18" charset="0"/>
                <a:cs typeface="Times New Roman" panose="02020603050405020304" pitchFamily="18" charset="0"/>
              </a:rPr>
              <a:t>CEA 7,56 ng/mL; CA 125 512 UI/mL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; CA 19,9 &lt;2 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Miglioramento clinico parziale</a:t>
            </a:r>
          </a:p>
          <a:p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98CB614-2E07-A458-20A1-E7F34E6CE3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9220" name="Picture 4" descr="Omino bianco spaventato immagini - Download gratuito su Magnific  (precedentemente Freepik)">
            <a:extLst>
              <a:ext uri="{FF2B5EF4-FFF2-40B4-BE49-F238E27FC236}">
                <a16:creationId xmlns:a16="http://schemas.microsoft.com/office/drawing/2014/main" id="{D40743EF-1468-8E3C-AD64-39835EF2E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796441"/>
            <a:ext cx="2254790" cy="22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928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C19FD4C-A5B7-67B3-7520-E85E70BD6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4F9941-5FE6-E578-2852-B4563D041A94}"/>
              </a:ext>
            </a:extLst>
          </p:cNvPr>
          <p:cNvSpPr txBox="1"/>
          <p:nvPr/>
        </p:nvSpPr>
        <p:spPr>
          <a:xfrm>
            <a:off x="637309" y="2196502"/>
            <a:ext cx="11333019" cy="367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Donna, 57 anni.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APR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Sindrome di Li-Fraumeni; (2008) K mammella sinistra+ mastectomia con linfadenectomia e CHT; (2010) K colon+ resezione del retto+ RT e CHT; (2025) anessectomia bilaterale per torsione ovarica; colecistectomia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APP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ittero ostruttivo.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TC addominale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Tumefazione nella testa del pancreas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di 27 × 24 mm, dai margini mal definiti, associata a dilatazione a monte del dotto pancreatico principale, nonché dilatazione delle vie biliari intraepatiche e del coledoco.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8AA654F-FA80-33E0-B663-585DBC14C820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3392DA8-DA2F-4E94-4DDF-97C083BCEEAC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AC9F530-EDC5-C8CD-B604-112508D20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CFC1036-BE21-1AA1-EC2D-32E377C70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ED1C8EF9-3DF9-3F20-A8AD-EDAAEA891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8C1AB-49E2-8598-04FD-55A12F2A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62A41F0-557B-2904-7501-8D684D86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Ricovero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A54199A-73BD-2A2C-333B-7A3DCEA9CB96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AB1FC38-2A13-699A-E4FE-D95FF8D2355A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524D504-FC75-BFB0-6519-D91902DEC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9717632-DBC9-5E85-45FD-C23DE8A36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5CAA14-CE2F-DE7B-C612-78D0EFABFFA2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28E5BAA-845C-7B5D-71FD-F209F31319B9}"/>
              </a:ext>
            </a:extLst>
          </p:cNvPr>
          <p:cNvSpPr txBox="1"/>
          <p:nvPr/>
        </p:nvSpPr>
        <p:spPr>
          <a:xfrm>
            <a:off x="443345" y="1574040"/>
            <a:ext cx="11573163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Ricovero per malessere generale, astenia e progressiva distensione addominale.</a:t>
            </a: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PET-TC: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persistenza/progressione di malattia tumorale nel letto chirurgico pancreatico, con coinvolgimento linfonodale sopradiaframmatico, presenza di impianti tumorali addominali e pelvici e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carcinosi peritoneale.</a:t>
            </a:r>
          </a:p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La paziente è attualmente ricoverata. In attesa di completare gli accertamenti diagnostici con gestione multidisciplinare.</a:t>
            </a:r>
          </a:p>
          <a:p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292946A4-E90A-7D91-36FB-D57AAB022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1026" name="Picture 2" descr="Scopri 18 Omino bianco e idee su clip art | presentazione, infografica,  marketing e molto altro">
            <a:extLst>
              <a:ext uri="{FF2B5EF4-FFF2-40B4-BE49-F238E27FC236}">
                <a16:creationId xmlns:a16="http://schemas.microsoft.com/office/drawing/2014/main" id="{3D1E0AB1-11C5-0399-045D-EC11DC649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6136" y="4276623"/>
            <a:ext cx="1858868" cy="186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327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6E5AC-314F-90A7-BF38-EDF60477C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A88A498-5838-8D57-967D-A8616F943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Ricovero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00964F9-BE03-6056-435F-BB130EC92413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8279FCC-5674-E02C-189D-522C04EA808D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592FEB0-8787-903D-A843-770891DE9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A2E790F-0F21-AC50-EEB4-ED042B7A66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6EBAEDC-037B-2E38-4326-16E0FE2D643B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6952CA9-4531-A4AD-052F-C6A621375B7E}"/>
              </a:ext>
            </a:extLst>
          </p:cNvPr>
          <p:cNvSpPr txBox="1"/>
          <p:nvPr/>
        </p:nvSpPr>
        <p:spPr>
          <a:xfrm>
            <a:off x="443345" y="1574040"/>
            <a:ext cx="11573163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Migrazione di spirali dopo embolizzazione di uno pseudoaneurisma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Molto rara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(&lt;1% nella maggior parte delle casistiche). È stato descritto principalmente dopo embolizzazione di pseudoaneurismi delle seguenti arterie: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arteria gastroduodenale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arteria epatica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arteria splenica</a:t>
            </a:r>
          </a:p>
          <a:p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Fattori di rischio: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fistola pancreatica di alto grado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infezione della raccolta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necrosi dell’anastomosi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deiscenza della gastro-enteroanastomosi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pseudoaneurismi di grandi dimensioni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embolizzazione molto distale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reinterventi chirurgici</a:t>
            </a:r>
          </a:p>
          <a:p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1CFBBB8-CC49-14DC-009A-9F0105779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552" y="3046501"/>
            <a:ext cx="5263711" cy="50997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7914970-1E02-096B-E744-CB1834169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9186" y="3574485"/>
            <a:ext cx="3967178" cy="100408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AD563FB-AF46-7D1A-02AE-53E04B034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7668" y="4603211"/>
            <a:ext cx="5378012" cy="50078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2C3ADB1-FFDF-8F4C-CE2C-B352738067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3132" y="5111288"/>
            <a:ext cx="4813966" cy="113269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4E2D815A-DCBA-3938-8019-7A18FA584F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606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vestiti, Viso umano, cartone animato, Attrezzature mediche&#10;&#10;Il contenuto generato dall'IA potrebbe non essere corretto.">
            <a:extLst>
              <a:ext uri="{FF2B5EF4-FFF2-40B4-BE49-F238E27FC236}">
                <a16:creationId xmlns:a16="http://schemas.microsoft.com/office/drawing/2014/main" id="{63035750-37E9-D2C4-BEEC-4178989FF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6" b="22841"/>
          <a:stretch>
            <a:fillRect/>
          </a:stretch>
        </p:blipFill>
        <p:spPr>
          <a:xfrm>
            <a:off x="2026392" y="0"/>
            <a:ext cx="8139231" cy="4578350"/>
          </a:xfrm>
          <a:prstGeom prst="rect">
            <a:avLst/>
          </a:prstGeom>
          <a:noFill/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919" y="5246402"/>
            <a:ext cx="10113645" cy="743682"/>
          </a:xfrm>
        </p:spPr>
        <p:txBody>
          <a:bodyPr anchor="b">
            <a:normAutofit fontScale="90000"/>
          </a:bodyPr>
          <a:lstStyle/>
          <a:p>
            <a:r>
              <a:rPr lang="es-ES_tradnl" sz="4800">
                <a:latin typeface="Times New Roman" panose="02020603050405020304" pitchFamily="18" charset="0"/>
                <a:cs typeface="Times New Roman" panose="02020603050405020304" pitchFamily="18" charset="0"/>
              </a:rPr>
              <a:t>GRACIAS POR LA ATENCIÓN ! </a:t>
            </a:r>
            <a:br>
              <a:rPr lang="es-ES_tradnl" sz="2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A22A3-0EFB-E6B3-E2DC-D3ACA1B5B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73114B4-5E9A-F9C5-69F0-679B3E6EF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2DBDD8C-1C85-92FF-8625-D4F53042B09B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6B00230-5229-86B5-C23E-0C6DEE909B60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1579D79-C6B7-4DDA-3D29-1F4647788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8EE354D7-D8CD-D5D9-7263-321EF9F66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B998F52-7CE0-D0F5-99EC-E1FBE46839D7}"/>
              </a:ext>
            </a:extLst>
          </p:cNvPr>
          <p:cNvSpPr txBox="1"/>
          <p:nvPr/>
        </p:nvSpPr>
        <p:spPr>
          <a:xfrm>
            <a:off x="443345" y="1623848"/>
            <a:ext cx="11333019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/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Ecoendoscopia: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Nella testa del pancreas è presente una lesione ipoecogena, a margini spiculati con una dimensione complessiva di 26 mm.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L'ilo epatico mostra un flusso Doppler alterato, con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infiltrazione parziale della vena porta e della vena mesenterica superiore (VMS)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, mentre la vena splenica non presenta alterazioni.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Conclusione endoscopica: neoplasia della testa del pancreas, classificata come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uT2N0</a:t>
            </a:r>
            <a:endParaRPr lang="es-E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Anatomia patologica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adenocarcinoma mucinoso (cistoadenocarcinoma).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CPRE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Collocazione di protesi metallica con esito. 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PET-RM: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Lesione della testa del pancreas con caratteristiche suggestive di malignità;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adenopatie</a:t>
            </a:r>
            <a:endParaRPr lang="es-E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peripancreatiche patologiche, metabolicamente attive. </a:t>
            </a:r>
            <a:endParaRPr lang="es-ES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72DFBB1-3E16-5308-4EB6-4A150B6C9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2050" name="Picture 2" descr="Illustrazione stock di omino bianco che indica | Adobe Stock">
            <a:extLst>
              <a:ext uri="{FF2B5EF4-FFF2-40B4-BE49-F238E27FC236}">
                <a16:creationId xmlns:a16="http://schemas.microsoft.com/office/drawing/2014/main" id="{53554A49-C023-9D8B-72BB-D3547E2610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5"/>
          <a:stretch>
            <a:fillRect/>
          </a:stretch>
        </p:blipFill>
        <p:spPr bwMode="auto">
          <a:xfrm>
            <a:off x="9871826" y="3640392"/>
            <a:ext cx="1681018" cy="148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822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DFFDA-C005-4DF5-885D-3DAA20E03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A37DF7-54A3-6AF0-AF1A-546DD9E8F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4CCFB39C-B3FA-713A-5111-1650FD807109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52A120B-74E5-4B2B-CAD7-7D4138F9E291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6297272-C3E3-892F-3DA1-4393033C1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05AEC59-7A2B-EF1E-AFF3-81D8B395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75C2ADC-A44F-91E3-EAEF-61F41585D515}"/>
              </a:ext>
            </a:extLst>
          </p:cNvPr>
          <p:cNvSpPr txBox="1"/>
          <p:nvPr/>
        </p:nvSpPr>
        <p:spPr>
          <a:xfrm>
            <a:off x="443345" y="1623848"/>
            <a:ext cx="1133301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Ricovero per Colecistite Acuta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40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 di Colecistectomia VLS</a:t>
            </a: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20E15D8-4E2C-DB01-7A26-B989849FD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pic>
        <p:nvPicPr>
          <p:cNvPr id="3074" name="Picture 2" descr="CHIRURGIA DELLA COLECISTI E DELLA VIA BILIARE - Dottore Antonio ANTONINO">
            <a:extLst>
              <a:ext uri="{FF2B5EF4-FFF2-40B4-BE49-F238E27FC236}">
                <a16:creationId xmlns:a16="http://schemas.microsoft.com/office/drawing/2014/main" id="{A45F1F92-710B-A1CD-25B8-C9E0176F1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59" y="3035713"/>
            <a:ext cx="27432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2,5 mila immagini, foto stock e illustrazioni esenti da diritti d'autore a  tema Gallbladder cartoon | Shutterstock">
            <a:extLst>
              <a:ext uri="{FF2B5EF4-FFF2-40B4-BE49-F238E27FC236}">
                <a16:creationId xmlns:a16="http://schemas.microsoft.com/office/drawing/2014/main" id="{4BE3DBC3-C0C8-B99A-485B-489972A82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7"/>
          <a:stretch>
            <a:fillRect/>
          </a:stretch>
        </p:blipFill>
        <p:spPr bwMode="auto">
          <a:xfrm>
            <a:off x="8672948" y="3074605"/>
            <a:ext cx="2227520" cy="27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52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49CF-48C8-8CF2-9FED-3AEC9D75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765C4AB-2C23-AD04-691B-473D70F9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Introduzione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ABDAAF2-7C48-4921-2F23-13AE7FC7CA5D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9BF513-A031-5591-133B-DCC219E2CD98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26B3B67-8A03-6D32-BA9D-D3A8AC626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27BB629-5C7F-CCB5-D1EB-F471545D73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27FEBF-7D7B-8D98-825D-BD69A0439CFD}"/>
              </a:ext>
            </a:extLst>
          </p:cNvPr>
          <p:cNvSpPr txBox="1"/>
          <p:nvPr/>
        </p:nvSpPr>
        <p:spPr>
          <a:xfrm>
            <a:off x="443345" y="1623848"/>
            <a:ext cx="113330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Trattamiento</a:t>
            </a:r>
            <a:r>
              <a:rPr lang="it-IT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neo adiuvante abraxane-gemcitabina 4 cicli+ RT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Prove diagnostiche post-neoadiuvante</a:t>
            </a:r>
            <a:r>
              <a:rPr lang="it-IT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miglioramento morfologico e metabolico della lesione </a:t>
            </a: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3D pancreas1">
            <a:hlinkClick r:id="" action="ppaction://media"/>
            <a:extLst>
              <a:ext uri="{FF2B5EF4-FFF2-40B4-BE49-F238E27FC236}">
                <a16:creationId xmlns:a16="http://schemas.microsoft.com/office/drawing/2014/main" id="{ADFC7A7A-BE5F-463D-069C-5A5C739246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71190" y="3068889"/>
            <a:ext cx="5449620" cy="298626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476E504-3EDC-0AE5-C3B6-D88655696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49CF-48C8-8CF2-9FED-3AEC9D75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765C4AB-2C23-AD04-691B-473D70F9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Intervento Chirurgico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ABDAAF2-7C48-4921-2F23-13AE7FC7CA5D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9BF513-A031-5591-133B-DCC219E2CD98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26B3B67-8A03-6D32-BA9D-D3A8AC626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27BB629-5C7F-CCB5-D1EB-F471545D7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427FEBF-7D7B-8D98-825D-BD69A0439CFD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2322DB2-62AE-FA78-AE61-EAB12DA94933}"/>
              </a:ext>
            </a:extLst>
          </p:cNvPr>
          <p:cNvSpPr txBox="1"/>
          <p:nvPr/>
        </p:nvSpPr>
        <p:spPr>
          <a:xfrm>
            <a:off x="443346" y="1623848"/>
            <a:ext cx="689032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 </a:t>
            </a:r>
          </a:p>
          <a:p>
            <a:endParaRPr lang="es-ES" b="1"/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11/02 Intervento chirurgico: 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DCP robotica, convertita.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>
                <a:latin typeface="Times New Roman" panose="02020603050405020304" pitchFamily="18" charset="0"/>
                <a:cs typeface="Times New Roman" panose="02020603050405020304" pitchFamily="18" charset="0"/>
              </a:rPr>
              <a:t>Reperti intraoperatori: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 lesione della testa del pancreas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intimamente adesa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alla vena mesenterica superiore (VMS).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Per l’impossibilità di proseguire in sicurezza la dissezione del piano venoso portale dalla lesione pancreatica, si è deciso di procedere alla conversione dell'intervento.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Affondamento del moncone pancreatico. Confezionamento di un'anastomosi epatico-digiunale e ricostruzione secondo  Roux-en-Y.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609611A-7D17-0C4A-68DF-739EF7188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C556CB-ED9A-E052-EF82-DCFE6029B4BB}"/>
              </a:ext>
            </a:extLst>
          </p:cNvPr>
          <p:cNvSpPr txBox="1"/>
          <p:nvPr/>
        </p:nvSpPr>
        <p:spPr>
          <a:xfrm>
            <a:off x="415635" y="4011067"/>
            <a:ext cx="1133301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 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14/02 3 GPO: Anemia e sangue nel SNG → TC: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Presenza di residui ematici nella cavità gastrica, in assenza di sanguinamento attivo.</a:t>
            </a:r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5122" name="Picture 2" descr="Carta da Parati Chirurghi in sala operatoria - PIXERS.IT">
            <a:extLst>
              <a:ext uri="{FF2B5EF4-FFF2-40B4-BE49-F238E27FC236}">
                <a16:creationId xmlns:a16="http://schemas.microsoft.com/office/drawing/2014/main" id="{174BB70D-440D-0164-DCF2-F8DF4CC2E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015" y="2030292"/>
            <a:ext cx="2888384" cy="312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981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75571-96A9-7F3A-D343-DD522A28B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EA5861D-B594-935D-46C2-4494ED66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Post Operatorio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CF4BB043-5B28-703D-5AEC-489BE625CAE7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787185-8F14-59FB-00DD-CF7D32CC3095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653BAC4-DD42-A058-47F2-9C8E8E274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8920D1B-4871-4EE4-CCDB-AB62B5CA6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507149-AC1C-FBAE-F3AB-85D8F156C8DB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3CFFEA2-CEF7-46E5-4BC6-9835B77869AB}"/>
              </a:ext>
            </a:extLst>
          </p:cNvPr>
          <p:cNvSpPr txBox="1"/>
          <p:nvPr/>
        </p:nvSpPr>
        <p:spPr>
          <a:xfrm>
            <a:off x="443345" y="1623848"/>
            <a:ext cx="11333019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/>
              <a:t> </a:t>
            </a:r>
          </a:p>
          <a:p>
            <a:endParaRPr lang="es-ES" b="1"/>
          </a:p>
          <a:p>
            <a:pPr marL="285750" lvl="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23/02 12 GPO </a:t>
            </a:r>
            <a:r>
              <a:rPr lang="es-E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TC addome di controllo</a:t>
            </a:r>
            <a:r>
              <a:rPr lang="es-E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Marcata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dilatazione della cavità gastrica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. Presenza di versamento e bolle aeree nel sito chirurgico della pancreasectomia con una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raccolta retroperitoneale a destra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Digiuno</a:t>
            </a: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25/02 14 G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PO: </a:t>
            </a:r>
            <a:r>
              <a:rPr lang="es-ES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Fistola pancreatica </a:t>
            </a:r>
            <a:r>
              <a:rPr lang="es-E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(Esame Colturale: streptococco+E.Coli+ Proteus Ausei+Citobacter Koseri)</a:t>
            </a:r>
            <a:endParaRPr lang="it-IT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 descr="Immagine che contiene bianco e nero, lastra dei raggi X, monocromatico&#10;&#10;Il contenuto generato dall'IA potrebbe non essere corretto.">
            <a:extLst>
              <a:ext uri="{FF2B5EF4-FFF2-40B4-BE49-F238E27FC236}">
                <a16:creationId xmlns:a16="http://schemas.microsoft.com/office/drawing/2014/main" id="{3DB22DE3-49D0-7C05-9019-5311E3C4B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21" y="2931934"/>
            <a:ext cx="2539117" cy="244675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001C21D-803B-FF44-8163-B89DDFB4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9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55D09-F97D-B531-43CC-EF7224B6D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9450E99-7FA0-10CF-E53F-15F97E6EC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Post Operatorio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390F6CFD-E52D-3D05-1718-CA9631C1CE8D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7FABAAD-B380-607D-DD53-169474551F9B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3A7CBA0-1C2C-D8E4-A3B3-CD53F663B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ABD07FE6-30E6-D6B3-14AC-D769E876C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E4A54B-E126-9517-BE81-78E5A00BBD23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80E216E-B42C-4D70-F15C-DD36AC378728}"/>
              </a:ext>
            </a:extLst>
          </p:cNvPr>
          <p:cNvSpPr txBox="1"/>
          <p:nvPr/>
        </p:nvSpPr>
        <p:spPr>
          <a:xfrm>
            <a:off x="443345" y="1623848"/>
            <a:ext cx="1133301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s-ES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28/02 17 GPO: Dolore addominale, ipotensione e sudorazione. Riferisce occasionalmente di aver presentato gli stessi sintomi. EO: dolore in ipocondio dx, blumberg neg. </a:t>
            </a:r>
          </a:p>
          <a:p>
            <a:endParaRPr lang="es-E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Angio-TC urgente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Raccolta bilobata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DM 10 cm, con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bolle aeree 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al suo interno e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componente ematica</a:t>
            </a:r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>
                <a:latin typeface="Times New Roman" panose="02020603050405020304" pitchFamily="18" charset="0"/>
                <a:cs typeface="Times New Roman" panose="02020603050405020304" pitchFamily="18" charset="0"/>
              </a:rPr>
              <a:t>Si evidenzia apparente stravaso di mezzo di contrasto dalla parete anteriore dell'arteria splenica, reperto suggestivo di </a:t>
            </a:r>
            <a:r>
              <a:rPr lang="it-IT" u="sng">
                <a:latin typeface="Times New Roman" panose="02020603050405020304" pitchFamily="18" charset="0"/>
                <a:cs typeface="Times New Roman" panose="02020603050405020304" pitchFamily="18" charset="0"/>
              </a:rPr>
              <a:t>sanguinamento attivo nel contesto di uno pseudoaneurisma.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63A8130-29DB-6849-1F69-D4B5C073B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4" b="6969"/>
          <a:stretch>
            <a:fillRect/>
          </a:stretch>
        </p:blipFill>
        <p:spPr>
          <a:xfrm>
            <a:off x="2067099" y="3811321"/>
            <a:ext cx="3216102" cy="213723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13344DD-2407-A21E-6879-DEDC5A4131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34" b="6927"/>
          <a:stretch>
            <a:fillRect/>
          </a:stretch>
        </p:blipFill>
        <p:spPr>
          <a:xfrm>
            <a:off x="6731835" y="3811319"/>
            <a:ext cx="3216102" cy="213723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200A684-892E-C5C6-FD97-604D8E498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65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D00EA-80D1-9785-0AFA-C78A824BC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F8FD7E6-E2ED-E8AE-9D91-382C148B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Post Operatorio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28DE2AEA-DDCE-CC82-2EAB-978E86513798}"/>
              </a:ext>
            </a:extLst>
          </p:cNvPr>
          <p:cNvCxnSpPr/>
          <p:nvPr/>
        </p:nvCxnSpPr>
        <p:spPr>
          <a:xfrm>
            <a:off x="0" y="6271491"/>
            <a:ext cx="12192000" cy="0"/>
          </a:xfrm>
          <a:prstGeom prst="line">
            <a:avLst/>
          </a:prstGeom>
          <a:ln w="38100">
            <a:solidFill>
              <a:srgbClr val="A530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EA0F230-D50C-B04C-72A5-C772AD640864}"/>
              </a:ext>
            </a:extLst>
          </p:cNvPr>
          <p:cNvSpPr txBox="1"/>
          <p:nvPr/>
        </p:nvSpPr>
        <p:spPr>
          <a:xfrm>
            <a:off x="10084262" y="6402120"/>
            <a:ext cx="214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Dott.ssa G. Duranti</a:t>
            </a:r>
            <a:endParaRPr lang="es-ES" sz="16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7DA2758-5D49-0D38-196A-969219962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570" y="0"/>
            <a:ext cx="2521528" cy="9071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5851732-496B-6609-8C44-C9D4AB251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" y="6298997"/>
            <a:ext cx="1648339" cy="5590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F2CCBFB-10E0-D9E9-6AA1-8CC02017407A}"/>
              </a:ext>
            </a:extLst>
          </p:cNvPr>
          <p:cNvSpPr txBox="1"/>
          <p:nvPr/>
        </p:nvSpPr>
        <p:spPr>
          <a:xfrm>
            <a:off x="443345" y="1623848"/>
            <a:ext cx="1133301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/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04597-5EC7-B2ED-0AF1-DB3523BE29B3}"/>
              </a:ext>
            </a:extLst>
          </p:cNvPr>
          <p:cNvSpPr txBox="1"/>
          <p:nvPr/>
        </p:nvSpPr>
        <p:spPr>
          <a:xfrm>
            <a:off x="443345" y="1623848"/>
            <a:ext cx="11333019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b="1"/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ES" b="1">
                <a:latin typeface="Times New Roman" panose="02020603050405020304" pitchFamily="18" charset="0"/>
                <a:cs typeface="Times New Roman" panose="02020603050405020304" pitchFamily="18" charset="0"/>
              </a:rPr>
              <a:t>Radiologia interventistica</a:t>
            </a:r>
            <a:r>
              <a:rPr lang="es-ES">
                <a:latin typeface="Times New Roman" panose="02020603050405020304" pitchFamily="18" charset="0"/>
                <a:cs typeface="Times New Roman" panose="02020603050405020304" pitchFamily="18" charset="0"/>
              </a:rPr>
              <a:t>: Arteriografia selettiva dell’arteria splenica ed embolizzazione con microcoils + Glubran® con Lipiodol®</a:t>
            </a:r>
            <a:endParaRPr lang="es-ES" u="sng">
              <a:solidFill>
                <a:srgbClr val="000000"/>
              </a:solidFill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>
              <a:solidFill>
                <a:srgbClr val="000000"/>
              </a:solidFill>
            </a:endParaRPr>
          </a:p>
          <a:p>
            <a:endParaRPr lang="it-IT" sz="1700" dirty="0">
              <a:effectLst/>
              <a:latin typeface="Avenir Next LT Pro" panose="020B0504020202020204" pitchFamily="34" charset="77"/>
              <a:cs typeface="Arial" panose="020B0604020202020204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7F7AFC2-0BA7-6AD5-20A8-AAE24E2B0A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3" b="8537"/>
          <a:stretch>
            <a:fillRect/>
          </a:stretch>
        </p:blipFill>
        <p:spPr>
          <a:xfrm>
            <a:off x="1435101" y="2766855"/>
            <a:ext cx="3700318" cy="2992571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1756EEC-7E60-3A80-A841-9DA6A9130E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583" y="2613027"/>
            <a:ext cx="2747095" cy="330022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F7B8309-21CA-0A38-D57C-29B3F3852A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177" y="1"/>
            <a:ext cx="2353272" cy="101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539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2597</TotalTime>
  <Words>1561</Words>
  <Application>Microsoft Office PowerPoint</Application>
  <PresentationFormat>Widescreen</PresentationFormat>
  <Paragraphs>239</Paragraphs>
  <Slides>22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Avenir Next LT Pro</vt:lpstr>
      <vt:lpstr>Calibri</vt:lpstr>
      <vt:lpstr>Times New Roman</vt:lpstr>
      <vt:lpstr>Wingdings</vt:lpstr>
      <vt:lpstr>RetrospectVTI</vt:lpstr>
      <vt:lpstr>Complicanze incredibili d’oltremare: una DCP che torna e ritorna</vt:lpstr>
      <vt:lpstr>Introduzione</vt:lpstr>
      <vt:lpstr>Introduzione</vt:lpstr>
      <vt:lpstr>Introduzione</vt:lpstr>
      <vt:lpstr>Introduzione</vt:lpstr>
      <vt:lpstr>Intervento Chirurgico</vt:lpstr>
      <vt:lpstr>Post Operatorio</vt:lpstr>
      <vt:lpstr>Post Operatorio</vt:lpstr>
      <vt:lpstr>Post Operatorio</vt:lpstr>
      <vt:lpstr>Terapia Intensiva</vt:lpstr>
      <vt:lpstr>Intervento Chirurgico</vt:lpstr>
      <vt:lpstr>EGDS</vt:lpstr>
      <vt:lpstr>EGDS</vt:lpstr>
      <vt:lpstr>EGDS</vt:lpstr>
      <vt:lpstr>EGDS</vt:lpstr>
      <vt:lpstr>Intervento Chirurgico</vt:lpstr>
      <vt:lpstr>Post Operatorio</vt:lpstr>
      <vt:lpstr>Post Operatorio</vt:lpstr>
      <vt:lpstr>Ambulatorio</vt:lpstr>
      <vt:lpstr>Ricovero</vt:lpstr>
      <vt:lpstr>Ricovero</vt:lpstr>
      <vt:lpstr>GRACIAS POR LA ATENCIÓN 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Giulia Duranti</cp:lastModifiedBy>
  <cp:revision>32</cp:revision>
  <dcterms:created xsi:type="dcterms:W3CDTF">2022-02-27T17:36:31Z</dcterms:created>
  <dcterms:modified xsi:type="dcterms:W3CDTF">2026-07-03T05:51:28Z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